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2" r:id="rId7"/>
  </p:sldMasterIdLst>
  <p:notesMasterIdLst>
    <p:notesMasterId r:id="rId31"/>
  </p:notesMasterIdLst>
  <p:sldIdLst>
    <p:sldId id="273" r:id="rId8"/>
    <p:sldId id="272" r:id="rId9"/>
    <p:sldId id="257" r:id="rId10"/>
    <p:sldId id="271" r:id="rId11"/>
    <p:sldId id="259" r:id="rId12"/>
    <p:sldId id="263" r:id="rId13"/>
    <p:sldId id="264" r:id="rId14"/>
    <p:sldId id="258" r:id="rId15"/>
    <p:sldId id="260" r:id="rId16"/>
    <p:sldId id="261" r:id="rId17"/>
    <p:sldId id="268" r:id="rId18"/>
    <p:sldId id="269" r:id="rId19"/>
    <p:sldId id="270" r:id="rId20"/>
    <p:sldId id="274" r:id="rId21"/>
    <p:sldId id="275" r:id="rId22"/>
    <p:sldId id="276" r:id="rId23"/>
    <p:sldId id="277" r:id="rId24"/>
    <p:sldId id="280" r:id="rId25"/>
    <p:sldId id="265" r:id="rId26"/>
    <p:sldId id="266" r:id="rId27"/>
    <p:sldId id="26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02D1-E7A3-4E44-8FAA-05E6B33A28A6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203A-1EDF-4A9D-98B8-314F82E48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7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35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4052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2722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24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garden.in/blogi/ritm-mozga.html" TargetMode="External"/><Relationship Id="rId2" Type="http://schemas.openxmlformats.org/officeDocument/2006/relationships/hyperlink" Target="http://emirsaba.org/hronobiologiya.html?page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nevnyk-uspeha.com/interesnye-fakty/kak-rabotayut-biologicheskie-chasyi-cheloveka.html" TargetMode="External"/><Relationship Id="rId4" Type="http://schemas.openxmlformats.org/officeDocument/2006/relationships/hyperlink" Target="https://www.b17.ru/article/6767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275" y="2419350"/>
            <a:ext cx="7127875" cy="18954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  <p:pic>
        <p:nvPicPr>
          <p:cNvPr id="8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67854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928934"/>
            <a:ext cx="9144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1 лекция.</a:t>
            </a:r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. Герантология және хронофизиологияның пәні, мақсаты міндеттері.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әр түрлі физиологиялық-биохимиялық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ауытқулары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РНҚ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рибосома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клеткалардың 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активтілігінің кезеңділігімен бейнеленеді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earth-chronicles.ru/Publications/68/52501931.jpg"/>
          <p:cNvPicPr>
            <a:picLocks noChangeAspect="1" noChangeArrowheads="1"/>
          </p:cNvPicPr>
          <p:nvPr/>
        </p:nvPicPr>
        <p:blipFill>
          <a:blip r:embed="rId2"/>
          <a:srcRect r="20587"/>
          <a:stretch>
            <a:fillRect/>
          </a:stretch>
        </p:blipFill>
        <p:spPr bwMode="auto">
          <a:xfrm>
            <a:off x="214282" y="2928934"/>
            <a:ext cx="2571768" cy="24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0" name="Picture 4" descr="http://khavinson.info/img/prs-fig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5929354" cy="167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2" name="Picture 6" descr="http://distant-lessons.ru/wp-content/uploads/2012/11/Fazy-mitoza.jpg"/>
          <p:cNvPicPr>
            <a:picLocks noChangeAspect="1" noChangeArrowheads="1"/>
          </p:cNvPicPr>
          <p:nvPr/>
        </p:nvPicPr>
        <p:blipFill>
          <a:blip r:embed="rId4"/>
          <a:srcRect t="10714" b="14285"/>
          <a:stretch>
            <a:fillRect/>
          </a:stretch>
        </p:blipFill>
        <p:spPr bwMode="auto">
          <a:xfrm>
            <a:off x="2786050" y="4786322"/>
            <a:ext cx="6143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Жүректің соғу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Қысымның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Артериалдық қысымның ырғақтылығы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Физиологиялық белсенділік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6" name="Picture 4" descr="https://misanec.ru/wp-content/uploads/2016/05/6fd87d45bb452cb94af599ed3cec18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375382" cy="27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http://playcast.ru/uploads/2014/05/29/87638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786082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520600" cy="7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биологиялық ырғақтылығы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Физикалық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Эмоционалды</a:t>
            </a:r>
            <a:r>
              <a:rPr lang="ru" dirty="0" smtClean="0"/>
              <a:t>    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Интеллектуалды</a:t>
            </a:r>
            <a:endParaRPr lang="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Picture 8" descr="j0236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952483"/>
            <a:ext cx="1428760" cy="1905013"/>
          </a:xfrm>
          <a:prstGeom prst="rect">
            <a:avLst/>
          </a:prstGeom>
          <a:noFill/>
        </p:spPr>
      </p:pic>
      <p:pic>
        <p:nvPicPr>
          <p:cNvPr id="5" name="Picture 10" descr="j03180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952483"/>
            <a:ext cx="1301750" cy="2114549"/>
          </a:xfrm>
          <a:prstGeom prst="rect">
            <a:avLst/>
          </a:prstGeom>
          <a:noFill/>
        </p:spPr>
      </p:pic>
      <p:pic>
        <p:nvPicPr>
          <p:cNvPr id="6" name="Picture 12" descr="j02827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0166" y="3143248"/>
            <a:ext cx="1219200" cy="1625600"/>
          </a:xfrm>
          <a:prstGeom prst="rect">
            <a:avLst/>
          </a:prstGeom>
          <a:noFill/>
        </p:spPr>
      </p:pic>
      <p:pic>
        <p:nvPicPr>
          <p:cNvPr id="7" name="Picture 14" descr="j02827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43636" y="3238499"/>
            <a:ext cx="1357322" cy="1619261"/>
          </a:xfrm>
          <a:prstGeom prst="rect">
            <a:avLst/>
          </a:prstGeom>
          <a:noFill/>
        </p:spPr>
      </p:pic>
      <p:pic>
        <p:nvPicPr>
          <p:cNvPr id="8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072494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Жұмысқа қабілеттілік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қажу кезеңдеріне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 белсенділігіне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тәуліктік биологиялық ырғақ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таңертең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— 12),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12—16),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— 20),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байқалатын 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— 23)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Таңертеңгі және 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белсенділіктің сергектігі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биохимиялық процестерге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5"/>
            <a:ext cx="8229600" cy="1857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Ми функциясының белсенділігіне байланысты биологиялық ырғақтарды бірнеше кезеңдерге бөліп қарастырсақ 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14678" y="2714620"/>
            <a:ext cx="2714644" cy="3857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2147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Таңғы сағат 6.00-7.00 – бірінші реттік есте сақтау қабілеті белсенді болады. Бұл уақытта оқыған ақпараттар ұзақ мерзімде есіңізде сақталады.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08" y="3429000"/>
            <a:ext cx="6000792" cy="3214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кезең.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8.00-9.00 логикалық ойлар мен анализ жасауға болатын ең тиімді уақыт.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43208" y="142852"/>
            <a:ext cx="6000792" cy="30003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ІІІ кезең.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Сағат 9.00-10.00 түрлі статистикамен байланысты ақпараттармен жұмыс жасауға арналған ең қолайлы уақыт.</a:t>
            </a:r>
          </a:p>
          <a:p>
            <a:pPr algn="ctr"/>
            <a:endParaRPr lang="kk-KZ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3643314"/>
            <a:ext cx="6000792" cy="3000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11.00-12.00 интеллектуальды функциялардың күрт төмендейтін уақыты. Бұл уақытта миды кішкене тынықтарған дұрыс.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0003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12.00 мен 19.00 аралығы – белсенді жұмыс жасауға арналған ең тиімді уақыт.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  <p:sp>
        <p:nvSpPr>
          <p:cNvPr id="5" name="Овал 4"/>
          <p:cNvSpPr/>
          <p:nvPr/>
        </p:nvSpPr>
        <p:spPr>
          <a:xfrm>
            <a:off x="2928926" y="3571876"/>
            <a:ext cx="6000792" cy="3000396"/>
          </a:xfrm>
          <a:prstGeom prst="ellipse">
            <a:avLst/>
          </a:prstGeom>
          <a:solidFill>
            <a:srgbClr val="79F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20.00-23.00 – бұл уақытта сіздің миыңыз бен жүйке жүйеңіз тынығуы тиіс.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Хронобиологияның космосқа, реактивтік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самолеттермен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ұшу 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сияқты түнгі және вахталық жұмыс атқарған кезеңдерде организмдегі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биоырғақтылық процестердің бұзылуынан туындайтын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десинхронозбен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денсаулығын сақтауды қамтамасыз етуде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қолданылмалы маңызы 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xn--e1adcaacuhnujm.xn--p1ai/wp-content/uploads/2016/11/solnechnay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871543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4" name="Picture 4" descr="http://fb.ru/misc/i/gallery/38228/959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560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Биоритмдердің негізгі құрылымдық көрсеткіштері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57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организмнің кез-келген тіршілік әрекетінің бір циклына кететін уақыт;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Ритмнің жиілігі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уақыт бірлігіндегі қайталанатын цикл саны.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циклдың кез-келген жеке айырылған бөлігі.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периодтағы биоритм параметрлерінің ең үлкен мәндеріне сәйкес бөлігі.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Батифаза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зерттелуші параметрдің период ішіндегі ең төмен мәні.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тербелмелі ритмдік процестердің орта мәні.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биоритм параметрлерінің ауытқуы ең жоғары екі шеткі мәндерінің аралығы.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5338936" cy="436910"/>
          </a:xfrm>
        </p:spPr>
        <p:txBody>
          <a:bodyPr>
            <a:noAutofit/>
          </a:bodyPr>
          <a:lstStyle/>
          <a:p>
            <a:pPr algn="l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Жоспар: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7858180" cy="37484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 ғылым ретінде.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Хронобиологияның басқа ғылым салаларымен байланысы.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 жайлы түсінік.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ритмдердің параметрлері.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 ритмдерді қалыптастырушы факторлар.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" y="332656"/>
            <a:ext cx="8375461" cy="61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 қалыптастыратын негізгі факторлар: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Геофизикалық факторлар: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 (күн мен түннің ауысуы);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режимінің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Геомагниттік өрістің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температурасының циклділігі (күн – түн, қыс – жаз);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фазаларының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тартылу күшінің циклдік өзгерістері.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Социальдық факторлар.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режимі.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 алу режимі. </a:t>
            </a:r>
          </a:p>
        </p:txBody>
      </p:sp>
    </p:spTree>
    <p:extLst>
      <p:ext uri="{BB962C8B-B14F-4D97-AF65-F5344CB8AC3E}">
        <p14:creationId xmlns="" xmlns:p14="http://schemas.microsoft.com/office/powerpoint/2010/main" val="4217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процестер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мен 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құбылыстардың  қарқыны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сипатындағы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реттілігі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Биологиялықырғақ барлық тірі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организмдерге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тән  және  ол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клеткалық        процестерден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популяциялық,  биосфералық  құбылыс-тарды қамтиды.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Мұны зерттейтін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ғылым саласы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биоритмология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табиғи  жағдайда  қоршаған  ортадағы  құ-былыстар өзгерістеріне  сәйкес  жүреді,  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“Биологиялық  сағат”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 қызметін  атқарады, организмнің  уақыт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кеңістікте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бағ-дарлануына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өзгерістерге алдын-ала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дайындалуға мүмкіндік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66"/>
            <a:ext cx="4355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Қорытынды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[1]: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http://emirsaba.org/hronobiologiya.html?page=8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[2]: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https://zengarden.in/blogi/ritm-mozga.html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[3]: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Хронобиология-оқу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құралы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Г.Б.Тойчибекова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Г.Абишова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Ә.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Әбдімүтәліп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2015 ж. – 96 б. 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[4]: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https://www.b17.ru/article/67675/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[5]: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1988.,108 бет.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[6]: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http://dnevnyk-uspeha.com/interesnye-fakty/kak-rabotayut-biologicheskie-chasyi-cheloveka.html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[7]: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1988.,110 бет.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(грек.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биология) 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аралығында биологиялық жүйелерде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ырғақты өзгерістерді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құбылыстардың мезгіл-мезгіл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қайталануын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биоритмологияны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 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0"/>
            <a:ext cx="675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Хронобиология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89200"/>
            <a:ext cx="8520600" cy="10912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61111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процестердің уақытқа тәуелділігін зерттейтін дисциплина-аралық ғылым.</a:t>
            </a:r>
            <a:endParaRPr lang="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730967"/>
            <a:ext cx="8520600" cy="43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3" name="Shape 73"/>
          <p:cNvSpPr/>
          <p:nvPr/>
        </p:nvSpPr>
        <p:spPr>
          <a:xfrm>
            <a:off x="4176900" y="1589867"/>
            <a:ext cx="592800" cy="109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1825" y="2690533"/>
            <a:ext cx="8520600" cy="1796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Хронобиологияның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 мақсаты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ритмнің үлесі және организм қызметінің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ырғақтылығын зерттеу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79874" name="Picture 2" descr="https://telegraf.com.ua/files/2014/08/2U1YWZk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521497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1023050" y="319867"/>
            <a:ext cx="6350100" cy="9408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Биоритмология бірнеше салаларға жіктеледі:</a:t>
            </a:r>
          </a:p>
        </p:txBody>
      </p:sp>
      <p:sp>
        <p:nvSpPr>
          <p:cNvPr id="63" name="Shape 63"/>
          <p:cNvSpPr/>
          <p:nvPr/>
        </p:nvSpPr>
        <p:spPr>
          <a:xfrm>
            <a:off x="543274" y="1815633"/>
            <a:ext cx="360009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ХРОНОФИЗИОЛОГИЯ</a:t>
            </a:r>
          </a:p>
        </p:txBody>
      </p:sp>
      <p:sp>
        <p:nvSpPr>
          <p:cNvPr id="64" name="Shape 64"/>
          <p:cNvSpPr/>
          <p:nvPr/>
        </p:nvSpPr>
        <p:spPr>
          <a:xfrm>
            <a:off x="1972700" y="2898400"/>
            <a:ext cx="4099498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ХРОНОФАРМАКОЛОГИЯ</a:t>
            </a:r>
          </a:p>
        </p:txBody>
      </p:sp>
      <p:sp>
        <p:nvSpPr>
          <p:cNvPr id="65" name="Shape 65"/>
          <p:cNvSpPr/>
          <p:nvPr/>
        </p:nvSpPr>
        <p:spPr>
          <a:xfrm>
            <a:off x="4404074" y="3981200"/>
            <a:ext cx="366838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ХРОНОМЕДИЦИНА</a:t>
            </a:r>
          </a:p>
        </p:txBody>
      </p:sp>
      <p:sp>
        <p:nvSpPr>
          <p:cNvPr id="66" name="Shape 66"/>
          <p:cNvSpPr/>
          <p:nvPr/>
        </p:nvSpPr>
        <p:spPr>
          <a:xfrm>
            <a:off x="747900" y="5315233"/>
            <a:ext cx="7746900" cy="9408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 биологиялық ырғақтарға байланысты арнамалы өзгерістерді тексереді.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3"/>
            <a:ext cx="8229600" cy="54292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тірі организмдерде жүретін биологиялық процестердің уақытқа тәуелділігін зерттейтін хронобиологияның саласы.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Хрономедицина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науқастардың терапиясында биологиялық ритмдерді кең қолданатын медицина мен хронобиология саласы.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организмдегі биологиялық ритмдердің бұзылуынан туындайтын ауруларды зерттейтін ғылым саласы.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281331"/>
            <a:ext cx="2664296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62877" y="307141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1913" y="2821391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92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4161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1913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56986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36096" y="1700808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4005064"/>
            <a:ext cx="718065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04577" y="3974976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04577" y="1700808"/>
            <a:ext cx="745328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940152" y="318736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36838" y="318903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93625" y="49375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774" y="29290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12" y="49375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1933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0167" y="29779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729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043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Биологиялық ырғақ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құбылыстардың қарқыны 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сипатындағы мезгіл-мезгіл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қайталанып отыратын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өзгерістер реттілігі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ырғақ табиғи жағдайда қоршаған ортадағы құбылыстар өзгерістеріне сәйкес жүреді.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s://ifix.kz/wp-content/uploads/2017/10/KLOK-1300x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54119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1928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өсімдіктерде жапырақтар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күлте жапырақшалардың тәуліктік және физиологиялық өзгерістері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күзгі жапырақ тастау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қыста өркендердің қатаюы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байқалады.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http://static6.depositphotos.com/1087772/580/i/170/depositphotos_5804567-Cronobiology.jpg"/>
          <p:cNvPicPr>
            <a:picLocks noChangeAspect="1" noChangeArrowheads="1"/>
          </p:cNvPicPr>
          <p:nvPr/>
        </p:nvPicPr>
        <p:blipFill>
          <a:blip r:embed="rId2"/>
          <a:srcRect l="15686" r="11765" b="5455"/>
          <a:stretch>
            <a:fillRect/>
          </a:stretch>
        </p:blipFill>
        <p:spPr bwMode="auto">
          <a:xfrm>
            <a:off x="214282" y="2500306"/>
            <a:ext cx="2857520" cy="4143404"/>
          </a:xfrm>
          <a:prstGeom prst="rect">
            <a:avLst/>
          </a:prstGeom>
          <a:noFill/>
        </p:spPr>
      </p:pic>
      <p:pic>
        <p:nvPicPr>
          <p:cNvPr id="92164" name="Picture 4" descr="http://img.labirint.ru/images/comments_pic/1044/01labgvli1288682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857916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672</Words>
  <Application>Microsoft Office PowerPoint</Application>
  <PresentationFormat>Экран (4:3)</PresentationFormat>
  <Paragraphs>114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Тема Office</vt:lpstr>
      <vt:lpstr>Изящная</vt:lpstr>
      <vt:lpstr>Городская</vt:lpstr>
      <vt:lpstr>Справедливость</vt:lpstr>
      <vt:lpstr>1_Справедливость</vt:lpstr>
      <vt:lpstr>Эркер</vt:lpstr>
      <vt:lpstr>Трек</vt:lpstr>
      <vt:lpstr>Слайд 1</vt:lpstr>
      <vt:lpstr>   Жоспар:</vt:lpstr>
      <vt:lpstr>Слайд 3</vt:lpstr>
      <vt:lpstr>Хронобиология биологиялық процестердің уақытқа тәуелділігін зерттейтін дисциплина-аралық ғылым.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Адамның биологиялық ырғақтылығы</vt:lpstr>
      <vt:lpstr>Слайд 13</vt:lpstr>
      <vt:lpstr>Слайд 14</vt:lpstr>
      <vt:lpstr>Слайд 15</vt:lpstr>
      <vt:lpstr>Слайд 16</vt:lpstr>
      <vt:lpstr>Слайд 17</vt:lpstr>
      <vt:lpstr>Слайд 18</vt:lpstr>
      <vt:lpstr>Биоритмдердің негізгі құрылымдық көрсеткіштері</vt:lpstr>
      <vt:lpstr>Слайд 20</vt:lpstr>
      <vt:lpstr>Биоритмдерді қалыптастыратын негізгі факторлар:</vt:lpstr>
      <vt:lpstr>Слайд 22</vt:lpstr>
      <vt:lpstr>Пайдаланылған әдебиеттер: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2</cp:revision>
  <dcterms:created xsi:type="dcterms:W3CDTF">2019-09-10T17:02:07Z</dcterms:created>
  <dcterms:modified xsi:type="dcterms:W3CDTF">2020-09-13T11:06:33Z</dcterms:modified>
</cp:coreProperties>
</file>